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6"/>
  </p:notesMasterIdLst>
  <p:handoutMasterIdLst>
    <p:handoutMasterId r:id="rId17"/>
  </p:handoutMasterIdLst>
  <p:sldIdLst>
    <p:sldId id="291" r:id="rId2"/>
    <p:sldId id="294" r:id="rId3"/>
    <p:sldId id="295" r:id="rId4"/>
    <p:sldId id="296" r:id="rId5"/>
    <p:sldId id="302" r:id="rId6"/>
    <p:sldId id="303" r:id="rId7"/>
    <p:sldId id="304" r:id="rId8"/>
    <p:sldId id="305" r:id="rId9"/>
    <p:sldId id="306" r:id="rId10"/>
    <p:sldId id="307" r:id="rId11"/>
    <p:sldId id="308" r:id="rId12"/>
    <p:sldId id="309" r:id="rId13"/>
    <p:sldId id="310" r:id="rId14"/>
    <p:sldId id="297" r:id="rId1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015" autoAdjust="0"/>
  </p:normalViewPr>
  <p:slideViewPr>
    <p:cSldViewPr snapToGrid="0" snapToObjects="1">
      <p:cViewPr varScale="1">
        <p:scale>
          <a:sx n="67" d="100"/>
          <a:sy n="67" d="100"/>
        </p:scale>
        <p:origin x="1296" y="53"/>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12/11/2020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12/11/2020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16221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4</a:t>
            </a:fld>
            <a:endParaRPr lang="en-US" dirty="0"/>
          </a:p>
        </p:txBody>
      </p:sp>
    </p:spTree>
    <p:extLst>
      <p:ext uri="{BB962C8B-B14F-4D97-AF65-F5344CB8AC3E}">
        <p14:creationId xmlns:p14="http://schemas.microsoft.com/office/powerpoint/2010/main" val="3397532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batch 1 the initial input is Zero but for next batch the output of current batch is given as input , because we are creating our batches continuously we want to give output of current batch as input to the next batch.</a:t>
            </a:r>
          </a:p>
          <a:p>
            <a:r>
              <a:rPr lang="en-US" dirty="0"/>
              <a:t>This helps our model to learn long term dependencies and generate much better output sequence.</a:t>
            </a:r>
          </a:p>
        </p:txBody>
      </p:sp>
      <p:sp>
        <p:nvSpPr>
          <p:cNvPr id="4" name="Slide Number Placeholder 3"/>
          <p:cNvSpPr>
            <a:spLocks noGrp="1"/>
          </p:cNvSpPr>
          <p:nvPr>
            <p:ph type="sldNum" sz="quarter" idx="5"/>
          </p:nvPr>
        </p:nvSpPr>
        <p:spPr/>
        <p:txBody>
          <a:bodyPr/>
          <a:lstStyle/>
          <a:p>
            <a:fld id="{02322656-8894-1544-92AA-01B3CF5E6182}" type="slidenum">
              <a:rPr lang="en-US" smtClean="0"/>
              <a:pPr/>
              <a:t>7</a:t>
            </a:fld>
            <a:endParaRPr lang="en-US" dirty="0"/>
          </a:p>
        </p:txBody>
      </p:sp>
    </p:spTree>
    <p:extLst>
      <p:ext uri="{BB962C8B-B14F-4D97-AF65-F5344CB8AC3E}">
        <p14:creationId xmlns:p14="http://schemas.microsoft.com/office/powerpoint/2010/main" val="21189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one output for each input provided we use Return Sequences as ‘TRUE’ in the model definition.</a:t>
            </a:r>
          </a:p>
          <a:p>
            <a:r>
              <a:rPr lang="en-US" dirty="0"/>
              <a:t>We give stateful as True for LSTM model because we are using batches and we want output the one batch as input to the next batch.</a:t>
            </a:r>
          </a:p>
        </p:txBody>
      </p:sp>
      <p:sp>
        <p:nvSpPr>
          <p:cNvPr id="4" name="Slide Number Placeholder 3"/>
          <p:cNvSpPr>
            <a:spLocks noGrp="1"/>
          </p:cNvSpPr>
          <p:nvPr>
            <p:ph type="sldNum" sz="quarter" idx="5"/>
          </p:nvPr>
        </p:nvSpPr>
        <p:spPr/>
        <p:txBody>
          <a:bodyPr/>
          <a:lstStyle/>
          <a:p>
            <a:fld id="{02322656-8894-1544-92AA-01B3CF5E6182}" type="slidenum">
              <a:rPr lang="en-US" smtClean="0"/>
              <a:pPr/>
              <a:t>8</a:t>
            </a:fld>
            <a:endParaRPr lang="en-US" dirty="0"/>
          </a:p>
        </p:txBody>
      </p:sp>
    </p:spTree>
    <p:extLst>
      <p:ext uri="{BB962C8B-B14F-4D97-AF65-F5344CB8AC3E}">
        <p14:creationId xmlns:p14="http://schemas.microsoft.com/office/powerpoint/2010/main" val="117488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56143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can start with a completely random character given by the user and starts generating next characters continuously until it reaches new lines which in our training data represents as ending of a tune. </a:t>
            </a:r>
          </a:p>
        </p:txBody>
      </p:sp>
      <p:sp>
        <p:nvSpPr>
          <p:cNvPr id="4" name="Slide Number Placeholder 3"/>
          <p:cNvSpPr>
            <a:spLocks noGrp="1"/>
          </p:cNvSpPr>
          <p:nvPr>
            <p:ph type="sldNum" sz="quarter" idx="5"/>
          </p:nvPr>
        </p:nvSpPr>
        <p:spPr/>
        <p:txBody>
          <a:bodyPr/>
          <a:lstStyle/>
          <a:p>
            <a:fld id="{02322656-8894-1544-92AA-01B3CF5E6182}" type="slidenum">
              <a:rPr lang="en-US" smtClean="0"/>
              <a:pPr/>
              <a:t>10</a:t>
            </a:fld>
            <a:endParaRPr lang="en-US" dirty="0"/>
          </a:p>
        </p:txBody>
      </p:sp>
    </p:spTree>
    <p:extLst>
      <p:ext uri="{BB962C8B-B14F-4D97-AF65-F5344CB8AC3E}">
        <p14:creationId xmlns:p14="http://schemas.microsoft.com/office/powerpoint/2010/main" val="230793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such as tunes and availability of tunes in abc format because of which the tunes are not of professional quality, if we can get abc formats of some of the famous and latest tunes we can make better contemporary music.</a:t>
            </a:r>
          </a:p>
          <a:p>
            <a:r>
              <a:rPr lang="en-US" dirty="0"/>
              <a:t>I tried implementing the project original way without any libraries/toolkits but currently there are python toolkits like Music21 which can be of great help. </a:t>
            </a:r>
          </a:p>
          <a:p>
            <a:r>
              <a:rPr lang="en-US" dirty="0"/>
              <a:t>With more knowledge on music formats and different kinds of starting tones of music we can limit the model to take only specific characters as inputs rather than taking all unique characters as inputs.</a:t>
            </a:r>
          </a:p>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13</a:t>
            </a:fld>
            <a:endParaRPr lang="en-US" dirty="0"/>
          </a:p>
        </p:txBody>
      </p:sp>
    </p:spTree>
    <p:extLst>
      <p:ext uri="{BB962C8B-B14F-4D97-AF65-F5344CB8AC3E}">
        <p14:creationId xmlns:p14="http://schemas.microsoft.com/office/powerpoint/2010/main" val="1033228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8000"/>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chorCtr="0"/>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5391877"/>
            <a:ext cx="2959475" cy="636879"/>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chor="t" anchorCtr="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047" y="108102"/>
            <a:ext cx="2959475" cy="63687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098566" y="930275"/>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0"/>
            <a:ext cx="12188951" cy="6857999"/>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Slide Number Placeholder 6"/>
          <p:cNvSpPr txBox="1">
            <a:spLocks/>
          </p:cNvSpPr>
          <p:nvPr userDrawn="1"/>
        </p:nvSpPr>
        <p:spPr>
          <a:xfrm>
            <a:off x="11045952" y="6221885"/>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5" name="Picture 1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1047" y="108102"/>
            <a:ext cx="2959475" cy="63687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Lst>
  <p:hf hdr="0" dt="0"/>
  <p:txStyles>
    <p:titleStyle>
      <a:lvl1pPr algn="l" defTabSz="914400" rtl="0" eaLnBrk="1" latinLnBrk="0" hangingPunct="1">
        <a:lnSpc>
          <a:spcPct val="90000"/>
        </a:lnSpc>
        <a:spcBef>
          <a:spcPct val="0"/>
        </a:spcBef>
        <a:buNone/>
        <a:defRPr sz="3600" kern="1200">
          <a:solidFill>
            <a:schemeClr val="tx2"/>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Soumith Reddy CH</a:t>
            </a:r>
          </a:p>
          <a:p>
            <a:r>
              <a:rPr lang="en-US" sz="1600" dirty="0"/>
              <a:t>soumithr@buffalo.edu</a:t>
            </a:r>
          </a:p>
        </p:txBody>
      </p:sp>
      <p:sp>
        <p:nvSpPr>
          <p:cNvPr id="3" name="Title 2"/>
          <p:cNvSpPr>
            <a:spLocks noGrp="1"/>
          </p:cNvSpPr>
          <p:nvPr>
            <p:ph type="ctrTitle"/>
          </p:nvPr>
        </p:nvSpPr>
        <p:spPr/>
        <p:txBody>
          <a:bodyPr/>
          <a:lstStyle/>
          <a:p>
            <a:r>
              <a:rPr lang="en-US" sz="4400" dirty="0"/>
              <a:t>Music Generation Using LSTM Neural Network</a:t>
            </a:r>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0CEE2-787B-46A9-8720-5CF8F9C4935F}"/>
              </a:ext>
            </a:extLst>
          </p:cNvPr>
          <p:cNvSpPr>
            <a:spLocks noGrp="1"/>
          </p:cNvSpPr>
          <p:nvPr>
            <p:ph type="body" idx="10"/>
          </p:nvPr>
        </p:nvSpPr>
        <p:spPr>
          <a:xfrm>
            <a:off x="566928" y="2185416"/>
            <a:ext cx="10219441" cy="3732425"/>
          </a:xfrm>
        </p:spPr>
        <p:txBody>
          <a:bodyPr/>
          <a:lstStyle/>
          <a:p>
            <a:pPr marL="50800" indent="0">
              <a:buNone/>
            </a:pPr>
            <a:r>
              <a:rPr lang="en-US" dirty="0"/>
              <a:t>Accuracy:</a:t>
            </a:r>
          </a:p>
          <a:p>
            <a:r>
              <a:rPr lang="en-US" dirty="0"/>
              <a:t>Accuracy in the model indicates how often the model is able to predict the correct next character given the current character. </a:t>
            </a:r>
          </a:p>
          <a:p>
            <a:r>
              <a:rPr lang="en-US" dirty="0"/>
              <a:t>We observe that Title(T), Book(B), Notes(N) and </a:t>
            </a:r>
            <a:r>
              <a:rPr lang="en-US" dirty="0" err="1"/>
              <a:t>Transciption</a:t>
            </a:r>
            <a:r>
              <a:rPr lang="en-US" dirty="0"/>
              <a:t>(Z) is not required to generate music and removing them from our tunes does not change our original tune. Hence, we are processing our data to remove those lines from all the 1850 tunes. </a:t>
            </a:r>
          </a:p>
          <a:p>
            <a:endParaRPr lang="en-US" dirty="0"/>
          </a:p>
        </p:txBody>
      </p:sp>
      <p:sp>
        <p:nvSpPr>
          <p:cNvPr id="3" name="Title 2">
            <a:extLst>
              <a:ext uri="{FF2B5EF4-FFF2-40B4-BE49-F238E27FC236}">
                <a16:creationId xmlns:a16="http://schemas.microsoft.com/office/drawing/2014/main" id="{A4F1AE70-AAE3-43A3-BF90-68A75D3C501D}"/>
              </a:ext>
            </a:extLst>
          </p:cNvPr>
          <p:cNvSpPr>
            <a:spLocks noGrp="1"/>
          </p:cNvSpPr>
          <p:nvPr>
            <p:ph type="title"/>
          </p:nvPr>
        </p:nvSpPr>
        <p:spPr/>
        <p:txBody>
          <a:bodyPr/>
          <a:lstStyle/>
          <a:p>
            <a:r>
              <a:rPr lang="en-US" dirty="0"/>
              <a:t>Results</a:t>
            </a:r>
            <a:br>
              <a:rPr lang="en-US" dirty="0"/>
            </a:br>
            <a:endParaRPr lang="en-US" dirty="0"/>
          </a:p>
        </p:txBody>
      </p:sp>
      <p:pic>
        <p:nvPicPr>
          <p:cNvPr id="5" name="Picture 4" descr="Table&#10;&#10;Description automatically generated">
            <a:extLst>
              <a:ext uri="{FF2B5EF4-FFF2-40B4-BE49-F238E27FC236}">
                <a16:creationId xmlns:a16="http://schemas.microsoft.com/office/drawing/2014/main" id="{DCE00B45-034F-465C-9F5A-ED97A452ACFA}"/>
              </a:ext>
            </a:extLst>
          </p:cNvPr>
          <p:cNvPicPr>
            <a:picLocks noChangeAspect="1"/>
          </p:cNvPicPr>
          <p:nvPr/>
        </p:nvPicPr>
        <p:blipFill>
          <a:blip r:embed="rId3"/>
          <a:stretch>
            <a:fillRect/>
          </a:stretch>
        </p:blipFill>
        <p:spPr>
          <a:xfrm>
            <a:off x="1779328" y="4598937"/>
            <a:ext cx="6928422" cy="1318904"/>
          </a:xfrm>
          <a:prstGeom prst="rect">
            <a:avLst/>
          </a:prstGeom>
        </p:spPr>
      </p:pic>
    </p:spTree>
    <p:extLst>
      <p:ext uri="{BB962C8B-B14F-4D97-AF65-F5344CB8AC3E}">
        <p14:creationId xmlns:p14="http://schemas.microsoft.com/office/powerpoint/2010/main" val="1988370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1040A-859E-4ACF-BEFB-762937EB15DC}"/>
              </a:ext>
            </a:extLst>
          </p:cNvPr>
          <p:cNvSpPr>
            <a:spLocks noGrp="1"/>
          </p:cNvSpPr>
          <p:nvPr>
            <p:ph type="body" idx="10"/>
          </p:nvPr>
        </p:nvSpPr>
        <p:spPr>
          <a:xfrm>
            <a:off x="566928" y="1934829"/>
            <a:ext cx="10450260" cy="3732425"/>
          </a:xfrm>
        </p:spPr>
        <p:txBody>
          <a:bodyPr/>
          <a:lstStyle/>
          <a:p>
            <a:pPr algn="just"/>
            <a:r>
              <a:rPr lang="en-US" dirty="0"/>
              <a:t>I have removed the dropouts from the model and the accuracy started increasing. I have implemented the same model to both the initial data and the preprocessed data and compared the accuracy in all different scenarios.</a:t>
            </a:r>
          </a:p>
          <a:p>
            <a:pPr algn="just"/>
            <a:r>
              <a:rPr lang="en-US" dirty="0"/>
              <a:t>The variation of accuracy and loss with each epoch can be seen by plotting loss and accuracy with epochs. The model is overfitting as clearly seen from below Fig, its accuracy is too high, and loss is near to zero in the right plot which clearly shows overfitting. </a:t>
            </a:r>
          </a:p>
          <a:p>
            <a:pPr algn="just"/>
            <a:r>
              <a:rPr lang="en-US" dirty="0"/>
              <a:t>We should have a trade-off between accuracy and originality of music such that the music generated should be able to generate smooth music and not overfit. </a:t>
            </a:r>
          </a:p>
        </p:txBody>
      </p:sp>
      <p:sp>
        <p:nvSpPr>
          <p:cNvPr id="3" name="Title 2">
            <a:extLst>
              <a:ext uri="{FF2B5EF4-FFF2-40B4-BE49-F238E27FC236}">
                <a16:creationId xmlns:a16="http://schemas.microsoft.com/office/drawing/2014/main" id="{E02D902A-E4FD-44A7-B2CB-AEB7E2FFDCF0}"/>
              </a:ext>
            </a:extLst>
          </p:cNvPr>
          <p:cNvSpPr>
            <a:spLocks noGrp="1"/>
          </p:cNvSpPr>
          <p:nvPr>
            <p:ph type="title"/>
          </p:nvPr>
        </p:nvSpPr>
        <p:spPr/>
        <p:txBody>
          <a:bodyPr/>
          <a:lstStyle/>
          <a:p>
            <a:r>
              <a:rPr lang="en-US" dirty="0"/>
              <a:t>Overfitting</a:t>
            </a:r>
          </a:p>
        </p:txBody>
      </p:sp>
      <p:pic>
        <p:nvPicPr>
          <p:cNvPr id="5" name="Picture 4" descr="The left one is with dropout, the right one is without dropout.">
            <a:extLst>
              <a:ext uri="{FF2B5EF4-FFF2-40B4-BE49-F238E27FC236}">
                <a16:creationId xmlns:a16="http://schemas.microsoft.com/office/drawing/2014/main" id="{B0627EAF-74C7-4A33-9B40-1CC39DA7482F}"/>
              </a:ext>
            </a:extLst>
          </p:cNvPr>
          <p:cNvPicPr>
            <a:picLocks noChangeAspect="1"/>
          </p:cNvPicPr>
          <p:nvPr/>
        </p:nvPicPr>
        <p:blipFill>
          <a:blip r:embed="rId2"/>
          <a:stretch>
            <a:fillRect/>
          </a:stretch>
        </p:blipFill>
        <p:spPr>
          <a:xfrm>
            <a:off x="2903396" y="4821117"/>
            <a:ext cx="5380186" cy="1897544"/>
          </a:xfrm>
          <a:prstGeom prst="rect">
            <a:avLst/>
          </a:prstGeom>
        </p:spPr>
      </p:pic>
    </p:spTree>
    <p:extLst>
      <p:ext uri="{BB962C8B-B14F-4D97-AF65-F5344CB8AC3E}">
        <p14:creationId xmlns:p14="http://schemas.microsoft.com/office/powerpoint/2010/main" val="3878206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1040A-859E-4ACF-BEFB-762937EB15DC}"/>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E02D902A-E4FD-44A7-B2CB-AEB7E2FFDCF0}"/>
              </a:ext>
            </a:extLst>
          </p:cNvPr>
          <p:cNvSpPr>
            <a:spLocks noGrp="1"/>
          </p:cNvSpPr>
          <p:nvPr>
            <p:ph type="title"/>
          </p:nvPr>
        </p:nvSpPr>
        <p:spPr/>
        <p:txBody>
          <a:bodyPr/>
          <a:lstStyle/>
          <a:p>
            <a:r>
              <a:rPr lang="en-US" dirty="0"/>
              <a:t>Generated Music </a:t>
            </a:r>
          </a:p>
        </p:txBody>
      </p:sp>
    </p:spTree>
    <p:extLst>
      <p:ext uri="{BB962C8B-B14F-4D97-AF65-F5344CB8AC3E}">
        <p14:creationId xmlns:p14="http://schemas.microsoft.com/office/powerpoint/2010/main" val="201745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1040A-859E-4ACF-BEFB-762937EB15DC}"/>
              </a:ext>
            </a:extLst>
          </p:cNvPr>
          <p:cNvSpPr>
            <a:spLocks noGrp="1"/>
          </p:cNvSpPr>
          <p:nvPr>
            <p:ph type="body" idx="10"/>
          </p:nvPr>
        </p:nvSpPr>
        <p:spPr>
          <a:xfrm>
            <a:off x="566929" y="2185416"/>
            <a:ext cx="10518140" cy="3732425"/>
          </a:xfrm>
        </p:spPr>
        <p:txBody>
          <a:bodyPr/>
          <a:lstStyle/>
          <a:p>
            <a:r>
              <a:rPr lang="en-US" dirty="0"/>
              <a:t>From my observations I can conclude that with an accuracy of 80-85% we can generate new music by learning patterns between musical notes. The music generated with this accuracy is original and is as melodious as the original tunes without any discontinuities. </a:t>
            </a:r>
          </a:p>
          <a:p>
            <a:r>
              <a:rPr lang="en-US" dirty="0"/>
              <a:t>Modified output such that the tune generated to start in a professional way which is a common hurdle in previous models.</a:t>
            </a:r>
          </a:p>
          <a:p>
            <a:r>
              <a:rPr lang="en-US" dirty="0"/>
              <a:t>I have used only one type of music as training data and generated similar kind of music, we can try training different instruments and generate different tunes.</a:t>
            </a:r>
          </a:p>
          <a:p>
            <a:r>
              <a:rPr lang="en-US" dirty="0"/>
              <a:t>We can also try different data augmentation in case the dataset is small and try generating music.</a:t>
            </a:r>
          </a:p>
          <a:p>
            <a:r>
              <a:rPr lang="en-US" dirty="0"/>
              <a:t>There is scope for more research, to find out the best accuracy for a model such that it is not overfitting and generating fresh tunes.</a:t>
            </a:r>
          </a:p>
          <a:p>
            <a:endParaRPr lang="en-US" dirty="0"/>
          </a:p>
        </p:txBody>
      </p:sp>
      <p:sp>
        <p:nvSpPr>
          <p:cNvPr id="3" name="Title 2">
            <a:extLst>
              <a:ext uri="{FF2B5EF4-FFF2-40B4-BE49-F238E27FC236}">
                <a16:creationId xmlns:a16="http://schemas.microsoft.com/office/drawing/2014/main" id="{E02D902A-E4FD-44A7-B2CB-AEB7E2FFDCF0}"/>
              </a:ext>
            </a:extLst>
          </p:cNvPr>
          <p:cNvSpPr>
            <a:spLocks noGrp="1"/>
          </p:cNvSpPr>
          <p:nvPr>
            <p:ph type="title"/>
          </p:nvPr>
        </p:nvSpPr>
        <p:spPr/>
        <p:txBody>
          <a:bodyPr/>
          <a:lstStyle/>
          <a:p>
            <a:r>
              <a:rPr lang="en-US" dirty="0"/>
              <a:t>Conclusion and Future Works</a:t>
            </a:r>
          </a:p>
        </p:txBody>
      </p:sp>
    </p:spTree>
    <p:extLst>
      <p:ext uri="{BB962C8B-B14F-4D97-AF65-F5344CB8AC3E}">
        <p14:creationId xmlns:p14="http://schemas.microsoft.com/office/powerpoint/2010/main" val="4050125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71114" y="1235505"/>
            <a:ext cx="9678987" cy="3848100"/>
          </a:xfrm>
        </p:spPr>
        <p:txBody>
          <a:bodyPr/>
          <a:lstStyle/>
          <a:p>
            <a:pPr lvl="0"/>
            <a:endParaRPr lang="en-US" dirty="0"/>
          </a:p>
          <a:p>
            <a:pPr lvl="0"/>
            <a:endParaRPr lang="en-US" dirty="0"/>
          </a:p>
          <a:p>
            <a:pPr lvl="0"/>
            <a:r>
              <a:rPr lang="en-US" sz="2800" dirty="0"/>
              <a:t>			</a:t>
            </a:r>
            <a:r>
              <a:rPr lang="en-US" sz="4800" dirty="0"/>
              <a:t>THANK YOU</a:t>
            </a:r>
          </a:p>
        </p:txBody>
      </p:sp>
    </p:spTree>
    <p:extLst>
      <p:ext uri="{BB962C8B-B14F-4D97-AF65-F5344CB8AC3E}">
        <p14:creationId xmlns:p14="http://schemas.microsoft.com/office/powerpoint/2010/main" val="172898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D7EF89-505E-4D4A-AA33-9069C13562A3}"/>
              </a:ext>
            </a:extLst>
          </p:cNvPr>
          <p:cNvSpPr>
            <a:spLocks noGrp="1"/>
          </p:cNvSpPr>
          <p:nvPr>
            <p:ph type="body" idx="10"/>
          </p:nvPr>
        </p:nvSpPr>
        <p:spPr>
          <a:xfrm>
            <a:off x="566928" y="2185416"/>
            <a:ext cx="9754362" cy="3732425"/>
          </a:xfrm>
        </p:spPr>
        <p:txBody>
          <a:bodyPr/>
          <a:lstStyle/>
          <a:p>
            <a:r>
              <a:rPr lang="en-US" dirty="0"/>
              <a:t>There are many fields where Neural Networks are showing commendable grown with impeccable results matching humans in performance. Some of them are Image Recognition, Speech recognition, speech to text conversion.</a:t>
            </a:r>
          </a:p>
          <a:p>
            <a:r>
              <a:rPr lang="en-US" dirty="0"/>
              <a:t>In this work I wanted explore Music Generation using Character based RNN. There are already many kinds of implementations about music generation, I want to explore one kind of music generation which is least explored by others and demonstrate my findings. </a:t>
            </a:r>
          </a:p>
        </p:txBody>
      </p:sp>
      <p:sp>
        <p:nvSpPr>
          <p:cNvPr id="3" name="Title 2"/>
          <p:cNvSpPr>
            <a:spLocks noGrp="1"/>
          </p:cNvSpPr>
          <p:nvPr>
            <p:ph type="title"/>
          </p:nvPr>
        </p:nvSpPr>
        <p:spPr/>
        <p:txBody>
          <a:bodyPr/>
          <a:lstStyle/>
          <a:p>
            <a:r>
              <a:rPr lang="en-US" dirty="0"/>
              <a:t>Abstract</a:t>
            </a:r>
          </a:p>
        </p:txBody>
      </p:sp>
    </p:spTree>
    <p:extLst>
      <p:ext uri="{BB962C8B-B14F-4D97-AF65-F5344CB8AC3E}">
        <p14:creationId xmlns:p14="http://schemas.microsoft.com/office/powerpoint/2010/main" val="43815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611145" cy="3511409"/>
          </a:xfrm>
        </p:spPr>
        <p:txBody>
          <a:bodyPr/>
          <a:lstStyle/>
          <a:p>
            <a:pPr marL="285750" lvl="0" indent="-285750">
              <a:buFont typeface="Arial" panose="020B0604020202020204" pitchFamily="34" charset="0"/>
              <a:buChar char="•"/>
            </a:pPr>
            <a:r>
              <a:rPr lang="en-US" dirty="0"/>
              <a:t>The task here is to take some existing music data then train the model using this existing data. The model has to learn the patterns in music that we humans enjoy. </a:t>
            </a:r>
          </a:p>
          <a:p>
            <a:pPr marL="285750" lvl="0" indent="-285750">
              <a:buFont typeface="Arial" panose="020B0604020202020204" pitchFamily="34" charset="0"/>
              <a:buChar char="•"/>
            </a:pPr>
            <a:r>
              <a:rPr lang="en-US" dirty="0"/>
              <a:t>Once it learns these patterns, the model should be able to generate new music. It should not simply copy-paste from the training data instead it has to understand the patterns of music, to generate new music. </a:t>
            </a:r>
          </a:p>
          <a:p>
            <a:pPr marL="285750" lvl="0" indent="-285750">
              <a:buFont typeface="Arial" panose="020B0604020202020204" pitchFamily="34" charset="0"/>
              <a:buChar char="•"/>
            </a:pPr>
            <a:r>
              <a:rPr lang="en-US" dirty="0"/>
              <a:t>In this project I am taking single instrument music as input and generating a music of similar kind as output</a:t>
            </a:r>
          </a:p>
          <a:p>
            <a:pPr marL="285750" lvl="0" indent="-285750">
              <a:buFont typeface="Arial" panose="020B0604020202020204" pitchFamily="34" charset="0"/>
              <a:buChar char="•"/>
            </a:pPr>
            <a:endParaRPr lang="en-US" dirty="0"/>
          </a:p>
        </p:txBody>
      </p:sp>
      <p:sp>
        <p:nvSpPr>
          <p:cNvPr id="4" name="Title 3"/>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93888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The data is taken from opensource </a:t>
            </a:r>
            <a:r>
              <a:rPr lang="en-US"/>
              <a:t>MIT website. </a:t>
            </a:r>
            <a:r>
              <a:rPr lang="en-US" dirty="0"/>
              <a:t>There are 1850 tunes which are in abc format </a:t>
            </a:r>
          </a:p>
          <a:p>
            <a:r>
              <a:rPr lang="en-US" dirty="0"/>
              <a:t>There are two parts in abc format. Part-1 represents meta data. Lines in the Part-1 of the tune notation, beginning with a letter followed by a colon, indicate various aspects of the tune such as the index, the title (T:), the time signature (M:), the default note length (L:), the type of tune (R:) and the key (K:). Part-2 represents the tune, which is a sequence of characters where each character represents some musical note. </a:t>
            </a:r>
          </a:p>
        </p:txBody>
      </p:sp>
      <p:sp>
        <p:nvSpPr>
          <p:cNvPr id="3" name="Title 2"/>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38379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5816D6-051B-487A-BAEF-1E00FD5C05EB}"/>
              </a:ext>
            </a:extLst>
          </p:cNvPr>
          <p:cNvSpPr>
            <a:spLocks noGrp="1"/>
          </p:cNvSpPr>
          <p:nvPr>
            <p:ph type="title"/>
          </p:nvPr>
        </p:nvSpPr>
        <p:spPr/>
        <p:txBody>
          <a:bodyPr/>
          <a:lstStyle/>
          <a:p>
            <a:r>
              <a:rPr lang="en-US" dirty="0"/>
              <a:t>Text to Music Notes</a:t>
            </a:r>
          </a:p>
        </p:txBody>
      </p:sp>
      <p:pic>
        <p:nvPicPr>
          <p:cNvPr id="4" name="Picture 3" descr="Text, letter&#10;&#10;Description automatically generated">
            <a:extLst>
              <a:ext uri="{FF2B5EF4-FFF2-40B4-BE49-F238E27FC236}">
                <a16:creationId xmlns:a16="http://schemas.microsoft.com/office/drawing/2014/main" id="{AC483790-C0F1-4507-BAE9-C87FAECA6415}"/>
              </a:ext>
            </a:extLst>
          </p:cNvPr>
          <p:cNvPicPr>
            <a:picLocks noChangeAspect="1"/>
          </p:cNvPicPr>
          <p:nvPr/>
        </p:nvPicPr>
        <p:blipFill>
          <a:blip r:embed="rId2"/>
          <a:stretch>
            <a:fillRect/>
          </a:stretch>
        </p:blipFill>
        <p:spPr>
          <a:xfrm>
            <a:off x="1819470" y="2782379"/>
            <a:ext cx="3543483" cy="3051110"/>
          </a:xfrm>
          <a:prstGeom prst="rect">
            <a:avLst/>
          </a:prstGeom>
        </p:spPr>
      </p:pic>
      <p:pic>
        <p:nvPicPr>
          <p:cNvPr id="5" name="Picture 4" descr="Diagram, schematic&#10;&#10;Description automatically generated">
            <a:extLst>
              <a:ext uri="{FF2B5EF4-FFF2-40B4-BE49-F238E27FC236}">
                <a16:creationId xmlns:a16="http://schemas.microsoft.com/office/drawing/2014/main" id="{0AFBC268-17BF-422E-BFCF-A045A36E7174}"/>
              </a:ext>
            </a:extLst>
          </p:cNvPr>
          <p:cNvPicPr>
            <a:picLocks noChangeAspect="1"/>
          </p:cNvPicPr>
          <p:nvPr/>
        </p:nvPicPr>
        <p:blipFill>
          <a:blip r:embed="rId3"/>
          <a:stretch>
            <a:fillRect/>
          </a:stretch>
        </p:blipFill>
        <p:spPr>
          <a:xfrm>
            <a:off x="5827268" y="2230016"/>
            <a:ext cx="4181374" cy="3891262"/>
          </a:xfrm>
          <a:prstGeom prst="rect">
            <a:avLst/>
          </a:prstGeom>
        </p:spPr>
      </p:pic>
    </p:spTree>
    <p:extLst>
      <p:ext uri="{BB962C8B-B14F-4D97-AF65-F5344CB8AC3E}">
        <p14:creationId xmlns:p14="http://schemas.microsoft.com/office/powerpoint/2010/main" val="213026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0CEE2-787B-46A9-8720-5CF8F9C4935F}"/>
              </a:ext>
            </a:extLst>
          </p:cNvPr>
          <p:cNvSpPr>
            <a:spLocks noGrp="1"/>
          </p:cNvSpPr>
          <p:nvPr>
            <p:ph type="body" idx="10"/>
          </p:nvPr>
        </p:nvSpPr>
        <p:spPr/>
        <p:txBody>
          <a:bodyPr/>
          <a:lstStyle/>
          <a:p>
            <a:r>
              <a:rPr lang="en-US" dirty="0"/>
              <a:t>I will be using </a:t>
            </a:r>
            <a:r>
              <a:rPr lang="en-US" dirty="0" err="1"/>
              <a:t>CharRNN</a:t>
            </a:r>
            <a:r>
              <a:rPr lang="en-US" dirty="0"/>
              <a:t> model which is a special type of RNN for the model. We will feed a sequence of characters to the model and the model should try to predict the next character in the sequence.	</a:t>
            </a:r>
          </a:p>
          <a:p>
            <a:r>
              <a:rPr lang="en-US" dirty="0"/>
              <a:t>There are different variations of Char RNN like one-one ,one-many and many-many.  We will be using many-many model where the model will try to predict output for each input value. </a:t>
            </a:r>
          </a:p>
          <a:p>
            <a:endParaRPr lang="en-US" dirty="0"/>
          </a:p>
        </p:txBody>
      </p:sp>
      <p:sp>
        <p:nvSpPr>
          <p:cNvPr id="3" name="Title 2">
            <a:extLst>
              <a:ext uri="{FF2B5EF4-FFF2-40B4-BE49-F238E27FC236}">
                <a16:creationId xmlns:a16="http://schemas.microsoft.com/office/drawing/2014/main" id="{A4F1AE70-AAE3-43A3-BF90-68A75D3C501D}"/>
              </a:ext>
            </a:extLst>
          </p:cNvPr>
          <p:cNvSpPr>
            <a:spLocks noGrp="1"/>
          </p:cNvSpPr>
          <p:nvPr>
            <p:ph type="title"/>
          </p:nvPr>
        </p:nvSpPr>
        <p:spPr/>
        <p:txBody>
          <a:bodyPr/>
          <a:lstStyle/>
          <a:p>
            <a:r>
              <a:rPr lang="en-US" dirty="0"/>
              <a:t>Background</a:t>
            </a:r>
          </a:p>
        </p:txBody>
      </p:sp>
      <p:pic>
        <p:nvPicPr>
          <p:cNvPr id="5" name="Picture 4" descr="A picture containing icon&#10;&#10;Description automatically generated">
            <a:extLst>
              <a:ext uri="{FF2B5EF4-FFF2-40B4-BE49-F238E27FC236}">
                <a16:creationId xmlns:a16="http://schemas.microsoft.com/office/drawing/2014/main" id="{70328561-DC8C-4830-8C11-CDCE42F6D026}"/>
              </a:ext>
            </a:extLst>
          </p:cNvPr>
          <p:cNvPicPr>
            <a:picLocks noChangeAspect="1"/>
          </p:cNvPicPr>
          <p:nvPr/>
        </p:nvPicPr>
        <p:blipFill>
          <a:blip r:embed="rId2"/>
          <a:stretch>
            <a:fillRect/>
          </a:stretch>
        </p:blipFill>
        <p:spPr>
          <a:xfrm>
            <a:off x="1873591" y="4391159"/>
            <a:ext cx="5944430" cy="1924319"/>
          </a:xfrm>
          <a:prstGeom prst="rect">
            <a:avLst/>
          </a:prstGeom>
        </p:spPr>
      </p:pic>
    </p:spTree>
    <p:extLst>
      <p:ext uri="{BB962C8B-B14F-4D97-AF65-F5344CB8AC3E}">
        <p14:creationId xmlns:p14="http://schemas.microsoft.com/office/powerpoint/2010/main" val="3878026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0CEE2-787B-46A9-8720-5CF8F9C4935F}"/>
              </a:ext>
            </a:extLst>
          </p:cNvPr>
          <p:cNvSpPr>
            <a:spLocks noGrp="1"/>
          </p:cNvSpPr>
          <p:nvPr>
            <p:ph type="body" idx="10"/>
          </p:nvPr>
        </p:nvSpPr>
        <p:spPr>
          <a:xfrm>
            <a:off x="566928" y="2185416"/>
            <a:ext cx="9935355" cy="3732425"/>
          </a:xfrm>
        </p:spPr>
        <p:txBody>
          <a:bodyPr/>
          <a:lstStyle/>
          <a:p>
            <a:r>
              <a:rPr lang="en-US" dirty="0"/>
              <a:t>We will feed batch of sequences at once into our RNN model.</a:t>
            </a:r>
          </a:p>
          <a:p>
            <a:r>
              <a:rPr lang="en-US" dirty="0"/>
              <a:t>Batch Size = 16 Sequence Length = 64 </a:t>
            </a:r>
          </a:p>
          <a:p>
            <a:r>
              <a:rPr lang="en-US" dirty="0"/>
              <a:t>While creating batches we generate X and Y from the input data where X is a 2D vector with index of characters stored the same order as they are in the file. Y is a 3D vector where it stores the corresponding next character of each X in a one-hot encoded manner. </a:t>
            </a:r>
          </a:p>
          <a:p>
            <a:r>
              <a:rPr lang="en-US" dirty="0"/>
              <a:t>To generate one output for each input provided we use Return Sequences as ‘TRUE’ in the model definition.</a:t>
            </a:r>
          </a:p>
          <a:p>
            <a:r>
              <a:rPr lang="en-US" dirty="0"/>
              <a:t>We give stateful as True for LSTM model because we are using batches and we want output the one batch as input to the next batch.</a:t>
            </a:r>
          </a:p>
          <a:p>
            <a:endParaRPr lang="en-US" dirty="0"/>
          </a:p>
        </p:txBody>
      </p:sp>
      <p:sp>
        <p:nvSpPr>
          <p:cNvPr id="3" name="Title 2">
            <a:extLst>
              <a:ext uri="{FF2B5EF4-FFF2-40B4-BE49-F238E27FC236}">
                <a16:creationId xmlns:a16="http://schemas.microsoft.com/office/drawing/2014/main" id="{A4F1AE70-AAE3-43A3-BF90-68A75D3C501D}"/>
              </a:ext>
            </a:extLst>
          </p:cNvPr>
          <p:cNvSpPr>
            <a:spLocks noGrp="1"/>
          </p:cNvSpPr>
          <p:nvPr>
            <p:ph type="title"/>
          </p:nvPr>
        </p:nvSpPr>
        <p:spPr/>
        <p:txBody>
          <a:bodyPr/>
          <a:lstStyle/>
          <a:p>
            <a:r>
              <a:rPr lang="en-US" dirty="0"/>
              <a:t>Model</a:t>
            </a:r>
          </a:p>
        </p:txBody>
      </p:sp>
    </p:spTree>
    <p:extLst>
      <p:ext uri="{BB962C8B-B14F-4D97-AF65-F5344CB8AC3E}">
        <p14:creationId xmlns:p14="http://schemas.microsoft.com/office/powerpoint/2010/main" val="127557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36F39E-7F94-41B7-8F58-9FB83C6BB8E2}"/>
              </a:ext>
            </a:extLst>
          </p:cNvPr>
          <p:cNvPicPr>
            <a:picLocks noChangeAspect="1"/>
          </p:cNvPicPr>
          <p:nvPr/>
        </p:nvPicPr>
        <p:blipFill>
          <a:blip r:embed="rId3"/>
          <a:stretch>
            <a:fillRect/>
          </a:stretch>
        </p:blipFill>
        <p:spPr>
          <a:xfrm>
            <a:off x="1152978" y="3907617"/>
            <a:ext cx="7839395" cy="2155832"/>
          </a:xfrm>
          <a:prstGeom prst="rect">
            <a:avLst/>
          </a:prstGeom>
          <a:noFill/>
          <a:ln>
            <a:noFill/>
          </a:ln>
        </p:spPr>
      </p:pic>
      <p:sp>
        <p:nvSpPr>
          <p:cNvPr id="3" name="Title 2">
            <a:extLst>
              <a:ext uri="{FF2B5EF4-FFF2-40B4-BE49-F238E27FC236}">
                <a16:creationId xmlns:a16="http://schemas.microsoft.com/office/drawing/2014/main" id="{A4F1AE70-AAE3-43A3-BF90-68A75D3C501D}"/>
              </a:ext>
            </a:extLst>
          </p:cNvPr>
          <p:cNvSpPr>
            <a:spLocks noGrp="1"/>
          </p:cNvSpPr>
          <p:nvPr>
            <p:ph type="title"/>
          </p:nvPr>
        </p:nvSpPr>
        <p:spPr>
          <a:xfrm>
            <a:off x="569468" y="1320800"/>
            <a:ext cx="4268653" cy="716084"/>
          </a:xfrm>
        </p:spPr>
        <p:txBody>
          <a:bodyPr anchor="t">
            <a:normAutofit/>
          </a:bodyPr>
          <a:lstStyle/>
          <a:p>
            <a:r>
              <a:rPr lang="en-US" dirty="0"/>
              <a:t>Model Architecture</a:t>
            </a:r>
          </a:p>
        </p:txBody>
      </p:sp>
      <p:sp>
        <p:nvSpPr>
          <p:cNvPr id="4" name="TextBox 3">
            <a:extLst>
              <a:ext uri="{FF2B5EF4-FFF2-40B4-BE49-F238E27FC236}">
                <a16:creationId xmlns:a16="http://schemas.microsoft.com/office/drawing/2014/main" id="{431AC2E5-E88B-4DCC-897C-A5FB2E2C8B2E}"/>
              </a:ext>
            </a:extLst>
          </p:cNvPr>
          <p:cNvSpPr txBox="1"/>
          <p:nvPr/>
        </p:nvSpPr>
        <p:spPr>
          <a:xfrm>
            <a:off x="727969" y="1944210"/>
            <a:ext cx="876226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are using a sequential model, where we have a embedding layer first to embed the characters to vectors of size 512</a:t>
            </a:r>
          </a:p>
          <a:p>
            <a:pPr marL="285750" indent="-285750">
              <a:buFont typeface="Arial" panose="020B0604020202020204" pitchFamily="34" charset="0"/>
              <a:buChar char="•"/>
            </a:pPr>
            <a:r>
              <a:rPr lang="en-US" dirty="0"/>
              <a:t>We have three LSTM layers of size 256 as shown in the Fig.7 and for each LSTM layer we are adding a dropout with value of 0.2 to reduce overfitting. After the LSTM layers we are adding a Time Distributed dense layer and then Softmax activation layer. </a:t>
            </a:r>
          </a:p>
        </p:txBody>
      </p:sp>
    </p:spTree>
    <p:extLst>
      <p:ext uri="{BB962C8B-B14F-4D97-AF65-F5344CB8AC3E}">
        <p14:creationId xmlns:p14="http://schemas.microsoft.com/office/powerpoint/2010/main" val="122284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0CEE2-787B-46A9-8720-5CF8F9C4935F}"/>
              </a:ext>
            </a:extLst>
          </p:cNvPr>
          <p:cNvSpPr>
            <a:spLocks noGrp="1"/>
          </p:cNvSpPr>
          <p:nvPr>
            <p:ph type="body" idx="10"/>
          </p:nvPr>
        </p:nvSpPr>
        <p:spPr>
          <a:xfrm>
            <a:off x="566928" y="2185416"/>
            <a:ext cx="9757802" cy="3732425"/>
          </a:xfrm>
        </p:spPr>
        <p:txBody>
          <a:bodyPr/>
          <a:lstStyle/>
          <a:p>
            <a:r>
              <a:rPr lang="en-US" dirty="0"/>
              <a:t>We will give an input to the trained model it should generate the probabilities of each of the 87 characters and give the character with highest probability as the next character.</a:t>
            </a:r>
          </a:p>
          <a:p>
            <a:r>
              <a:rPr lang="en-US" dirty="0"/>
              <a:t>we ask the user to provide the first character as input to the model and the number of character length music he wants typically from 300-600. </a:t>
            </a:r>
          </a:p>
          <a:p>
            <a:r>
              <a:rPr lang="en-US" dirty="0"/>
              <a:t>The model will then generate music with the input character as first character and continuously generates characters till the length of the input given. </a:t>
            </a:r>
          </a:p>
        </p:txBody>
      </p:sp>
      <p:sp>
        <p:nvSpPr>
          <p:cNvPr id="3" name="Title 2">
            <a:extLst>
              <a:ext uri="{FF2B5EF4-FFF2-40B4-BE49-F238E27FC236}">
                <a16:creationId xmlns:a16="http://schemas.microsoft.com/office/drawing/2014/main" id="{A4F1AE70-AAE3-43A3-BF90-68A75D3C501D}"/>
              </a:ext>
            </a:extLst>
          </p:cNvPr>
          <p:cNvSpPr>
            <a:spLocks noGrp="1"/>
          </p:cNvSpPr>
          <p:nvPr>
            <p:ph type="title"/>
          </p:nvPr>
        </p:nvSpPr>
        <p:spPr/>
        <p:txBody>
          <a:bodyPr/>
          <a:lstStyle/>
          <a:p>
            <a:r>
              <a:rPr lang="en-US" dirty="0"/>
              <a:t>Music Generation</a:t>
            </a:r>
          </a:p>
        </p:txBody>
      </p:sp>
    </p:spTree>
    <p:extLst>
      <p:ext uri="{BB962C8B-B14F-4D97-AF65-F5344CB8AC3E}">
        <p14:creationId xmlns:p14="http://schemas.microsoft.com/office/powerpoint/2010/main" val="3646934185"/>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1274</Words>
  <Application>Microsoft Office PowerPoint</Application>
  <PresentationFormat>Widescreen</PresentationFormat>
  <Paragraphs>63</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Georgia</vt:lpstr>
      <vt:lpstr>LucidaGrande</vt:lpstr>
      <vt:lpstr>UB Powerpoint Template</vt:lpstr>
      <vt:lpstr>Music Generation Using LSTM Neural Network</vt:lpstr>
      <vt:lpstr>Abstract</vt:lpstr>
      <vt:lpstr>Introduction</vt:lpstr>
      <vt:lpstr>Data</vt:lpstr>
      <vt:lpstr>Text to Music Notes</vt:lpstr>
      <vt:lpstr>Background</vt:lpstr>
      <vt:lpstr>Model</vt:lpstr>
      <vt:lpstr>Model Architecture</vt:lpstr>
      <vt:lpstr>Music Generation</vt:lpstr>
      <vt:lpstr>Results </vt:lpstr>
      <vt:lpstr>Overfitting</vt:lpstr>
      <vt:lpstr>Generated Music </vt:lpstr>
      <vt:lpstr>Conclusion and 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Generation Using LSTM Neural Network</dc:title>
  <dc:creator>jay ch</dc:creator>
  <cp:lastModifiedBy>jay ch</cp:lastModifiedBy>
  <cp:revision>11</cp:revision>
  <dcterms:created xsi:type="dcterms:W3CDTF">2020-12-10T19:55:53Z</dcterms:created>
  <dcterms:modified xsi:type="dcterms:W3CDTF">2020-12-12T01:59:44Z</dcterms:modified>
</cp:coreProperties>
</file>